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media1.mov" ContentType="video/unknown"/>
  <Override PartName="/ppt/media/media2.mov" ContentType="video/unknown"/>
  <Override PartName="/ppt/media/media3.mov" ContentType="video/unknown"/>
  <Override PartName="/ppt/media/media4.mov" ContentType="video/unknown"/>
  <Override PartName="/ppt/media/media5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1pPr>
    <a:lvl2pPr marL="0" marR="0" indent="228600" algn="ctr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2pPr>
    <a:lvl3pPr marL="0" marR="0" indent="457200" algn="ctr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3pPr>
    <a:lvl4pPr marL="0" marR="0" indent="685800" algn="ctr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4pPr>
    <a:lvl5pPr marL="0" marR="0" indent="914400" algn="ctr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5pPr>
    <a:lvl6pPr marL="0" marR="0" indent="1143000" algn="ctr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6pPr>
    <a:lvl7pPr marL="0" marR="0" indent="1371600" algn="ctr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7pPr>
    <a:lvl8pPr marL="0" marR="0" indent="1600200" algn="ctr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8pPr>
    <a:lvl9pPr marL="0" marR="0" indent="1828800" algn="ctr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7D39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254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AAAAA">
              <a:alpha val="38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8A8F">
              <a:alpha val="7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269025"/>
              <a:satOff val="1984"/>
              <a:lumOff val="-30912"/>
              <a:alpha val="90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269025"/>
              <a:satOff val="1984"/>
              <a:lumOff val="-30912"/>
              <a:alpha val="90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BF8A">
              <a:alpha val="3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25400" cap="flat">
              <a:solidFill>
                <a:srgbClr val="4B4B4B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AAAAA">
              <a:alpha val="2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8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AAAAA">
              <a:alpha val="3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6F6F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6F6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AAAAA">
              <a:alpha val="2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254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254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1" name="Shape 1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One codon—AUG—acts both as an initiation codon, signaling the start of a protein-coding message, and as the codon that specifies methionine 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5548312" y="2482453"/>
            <a:ext cx="14716126" cy="4393407"/>
          </a:xfrm>
          <a:prstGeom prst="rect">
            <a:avLst/>
          </a:prstGeom>
        </p:spPr>
        <p:txBody>
          <a:bodyPr anchor="b"/>
          <a:lstStyle>
            <a:lvl1pPr>
              <a:defRPr sz="13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5548312" y="7072312"/>
            <a:ext cx="14716126" cy="217884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Image"/>
          <p:cNvSpPr/>
          <p:nvPr>
            <p:ph type="pic" idx="21"/>
          </p:nvPr>
        </p:nvSpPr>
        <p:spPr>
          <a:xfrm>
            <a:off x="-4292204" y="1071562"/>
            <a:ext cx="17395726" cy="1157323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Image"/>
          <p:cNvSpPr/>
          <p:nvPr>
            <p:ph type="pic" sz="quarter" idx="22"/>
          </p:nvPr>
        </p:nvSpPr>
        <p:spPr>
          <a:xfrm>
            <a:off x="13602890" y="1053703"/>
            <a:ext cx="6700161" cy="446484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Image"/>
          <p:cNvSpPr/>
          <p:nvPr>
            <p:ph type="pic" sz="quarter" idx="23"/>
          </p:nvPr>
        </p:nvSpPr>
        <p:spPr>
          <a:xfrm>
            <a:off x="12652747" y="6055183"/>
            <a:ext cx="8603111" cy="700013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5334000" y="8947546"/>
            <a:ext cx="14716125" cy="75009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 defTabSz="821531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22"/>
          </p:nvPr>
        </p:nvSpPr>
        <p:spPr>
          <a:xfrm>
            <a:off x="5334000" y="5981303"/>
            <a:ext cx="14716125" cy="1003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821531">
              <a:spcBef>
                <a:spcPts val="330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Image"/>
          <p:cNvSpPr/>
          <p:nvPr>
            <p:ph type="pic" idx="21"/>
          </p:nvPr>
        </p:nvSpPr>
        <p:spPr>
          <a:xfrm>
            <a:off x="1226343" y="0"/>
            <a:ext cx="20616509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/>
          <p:nvPr>
            <p:ph type="title"/>
          </p:nvPr>
        </p:nvSpPr>
        <p:spPr>
          <a:xfrm>
            <a:off x="7209234" y="3576339"/>
            <a:ext cx="11037095" cy="3295056"/>
          </a:xfrm>
          <a:prstGeom prst="rect">
            <a:avLst/>
          </a:prstGeom>
        </p:spPr>
        <p:txBody>
          <a:bodyPr lIns="53578" tIns="53578" rIns="53578" bIns="53578" anchor="b"/>
          <a:lstStyle>
            <a:lvl1pPr>
              <a:defRPr sz="12800"/>
            </a:lvl1pPr>
          </a:lstStyle>
          <a:p>
            <a:pPr/>
            <a:r>
              <a:t>Title Text</a:t>
            </a:r>
          </a:p>
        </p:txBody>
      </p:sp>
      <p:sp>
        <p:nvSpPr>
          <p:cNvPr id="136" name="Body Level One…"/>
          <p:cNvSpPr txBox="1"/>
          <p:nvPr>
            <p:ph type="body" sz="quarter" idx="1"/>
          </p:nvPr>
        </p:nvSpPr>
        <p:spPr>
          <a:xfrm>
            <a:off x="7209234" y="7018734"/>
            <a:ext cx="11037095" cy="1634134"/>
          </a:xfrm>
          <a:prstGeom prst="rect">
            <a:avLst/>
          </a:prstGeom>
        </p:spPr>
        <p:txBody>
          <a:bodyPr lIns="53578" tIns="53578" rIns="53578" bIns="53578" anchor="t"/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xfrm>
            <a:off x="18087063" y="11385351"/>
            <a:ext cx="543529" cy="567535"/>
          </a:xfrm>
          <a:prstGeom prst="rect">
            <a:avLst/>
          </a:prstGeom>
        </p:spPr>
        <p:txBody>
          <a:bodyPr lIns="53578" tIns="53578" rIns="53578" bIns="53578"/>
          <a:lstStyle>
            <a:lvl1pPr>
              <a:defRPr sz="30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quarter" idx="21"/>
          </p:nvPr>
        </p:nvSpPr>
        <p:spPr>
          <a:xfrm>
            <a:off x="7941378" y="2035991"/>
            <a:ext cx="9261613" cy="616167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5548312" y="8465343"/>
            <a:ext cx="14716126" cy="2839642"/>
          </a:xfrm>
          <a:prstGeom prst="rect">
            <a:avLst/>
          </a:prstGeom>
        </p:spPr>
        <p:txBody>
          <a:bodyPr/>
          <a:lstStyle>
            <a:lvl1pPr>
              <a:defRPr sz="132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5548312" y="11054953"/>
            <a:ext cx="14716126" cy="207168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6173390" y="5036343"/>
            <a:ext cx="13465970" cy="364331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21"/>
          </p:nvPr>
        </p:nvSpPr>
        <p:spPr>
          <a:xfrm>
            <a:off x="7753129" y="2253531"/>
            <a:ext cx="12848706" cy="854814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4601765" y="2803921"/>
            <a:ext cx="8858251" cy="4393408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4601765" y="7393781"/>
            <a:ext cx="8858251" cy="4000501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5923359" y="214312"/>
            <a:ext cx="13465970" cy="364331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In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xfrm>
            <a:off x="5923359" y="5036343"/>
            <a:ext cx="13465970" cy="364331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sz="half" idx="1"/>
          </p:nvPr>
        </p:nvSpPr>
        <p:spPr>
          <a:xfrm>
            <a:off x="5816203" y="3857625"/>
            <a:ext cx="13716001" cy="8215313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Image"/>
          <p:cNvSpPr/>
          <p:nvPr>
            <p:ph type="pic" sz="half" idx="21"/>
          </p:nvPr>
        </p:nvSpPr>
        <p:spPr>
          <a:xfrm>
            <a:off x="7882887" y="3999786"/>
            <a:ext cx="11865609" cy="789409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5" name="Body Level One…"/>
          <p:cNvSpPr txBox="1"/>
          <p:nvPr>
            <p:ph type="body" sz="quarter" idx="1"/>
          </p:nvPr>
        </p:nvSpPr>
        <p:spPr>
          <a:xfrm>
            <a:off x="5816203" y="3857625"/>
            <a:ext cx="6858001" cy="8215313"/>
          </a:xfrm>
          <a:prstGeom prst="rect">
            <a:avLst/>
          </a:prstGeom>
        </p:spPr>
        <p:txBody>
          <a:bodyPr/>
          <a:lstStyle>
            <a:lvl1pPr marL="568960" indent="-568960">
              <a:spcBef>
                <a:spcPts val="5600"/>
              </a:spcBef>
              <a:buBlip>
                <a:blip r:embed="rId2"/>
              </a:buBlip>
              <a:defRPr sz="4200"/>
            </a:lvl1pPr>
            <a:lvl2pPr marL="975360" indent="-568960">
              <a:spcBef>
                <a:spcPts val="5600"/>
              </a:spcBef>
              <a:buBlip>
                <a:blip r:embed="rId2"/>
              </a:buBlip>
              <a:defRPr sz="4200"/>
            </a:lvl2pPr>
            <a:lvl3pPr marL="1381760" indent="-568960">
              <a:spcBef>
                <a:spcPts val="5600"/>
              </a:spcBef>
              <a:buBlip>
                <a:blip r:embed="rId2"/>
              </a:buBlip>
              <a:defRPr sz="4200"/>
            </a:lvl3pPr>
            <a:lvl4pPr marL="1788160" indent="-568960">
              <a:spcBef>
                <a:spcPts val="5600"/>
              </a:spcBef>
              <a:buBlip>
                <a:blip r:embed="rId2"/>
              </a:buBlip>
              <a:defRPr sz="4200"/>
            </a:lvl4pPr>
            <a:lvl5pPr marL="2194560" indent="-568960">
              <a:spcBef>
                <a:spcPts val="56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Pho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half" idx="21"/>
          </p:nvPr>
        </p:nvSpPr>
        <p:spPr>
          <a:xfrm>
            <a:off x="8634203" y="3068286"/>
            <a:ext cx="11412141" cy="759240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Title Text"/>
          <p:cNvSpPr txBox="1"/>
          <p:nvPr>
            <p:ph type="title"/>
          </p:nvPr>
        </p:nvSpPr>
        <p:spPr>
          <a:xfrm>
            <a:off x="4601765" y="2803921"/>
            <a:ext cx="8858251" cy="4393408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85" name="Body Level One…"/>
          <p:cNvSpPr txBox="1"/>
          <p:nvPr>
            <p:ph type="body" sz="quarter" idx="1"/>
          </p:nvPr>
        </p:nvSpPr>
        <p:spPr>
          <a:xfrm>
            <a:off x="4601765" y="7393781"/>
            <a:ext cx="8858251" cy="401836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5798343" y="2339578"/>
            <a:ext cx="13716001" cy="9018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5816203" y="214312"/>
            <a:ext cx="13716001" cy="3643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0169295" y="12894468"/>
            <a:ext cx="607493" cy="628019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 algn="r">
              <a:defRPr sz="3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</p:sldLayoutIdLst>
  <p:transition xmlns:p14="http://schemas.microsoft.com/office/powerpoint/2010/main" spd="med" advClick="1"/>
  <p:txStyles>
    <p:titleStyle>
      <a:lvl1pPr marL="0" marR="0" indent="0" algn="ctr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titleStyle>
    <p:bodyStyle>
      <a:lvl1pPr marL="764540" marR="0" indent="-764540" algn="l" defTabSz="642937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1pPr>
      <a:lvl2pPr marL="1310640" marR="0" indent="-764540" algn="l" defTabSz="642937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2pPr>
      <a:lvl3pPr marL="1856740" marR="0" indent="-764540" algn="l" defTabSz="642937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3pPr>
      <a:lvl4pPr marL="2402840" marR="0" indent="-764540" algn="l" defTabSz="642937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4pPr>
      <a:lvl5pPr marL="2948940" marR="0" indent="-764540" algn="l" defTabSz="642937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5pPr>
      <a:lvl6pPr marL="3495040" marR="0" indent="-764540" algn="l" defTabSz="642937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6pPr>
      <a:lvl7pPr marL="4041140" marR="0" indent="-764540" algn="l" defTabSz="642937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7pPr>
      <a:lvl8pPr marL="4587240" marR="0" indent="-764540" algn="l" defTabSz="642937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8pPr>
      <a:lvl9pPr marL="5133340" marR="0" indent="-764540" algn="l" defTabSz="642937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9pPr>
    </p:bodyStyle>
    <p:otherStyle>
      <a:lvl1pPr marL="0" marR="0" indent="0" algn="r" defTabSz="6429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1pPr>
      <a:lvl2pPr marL="0" marR="0" indent="228600" algn="r" defTabSz="6429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2pPr>
      <a:lvl3pPr marL="0" marR="0" indent="457200" algn="r" defTabSz="6429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3pPr>
      <a:lvl4pPr marL="0" marR="0" indent="685800" algn="r" defTabSz="6429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4pPr>
      <a:lvl5pPr marL="0" marR="0" indent="914400" algn="r" defTabSz="6429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5pPr>
      <a:lvl6pPr marL="0" marR="0" indent="1143000" algn="r" defTabSz="6429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6pPr>
      <a:lvl7pPr marL="0" marR="0" indent="1371600" algn="r" defTabSz="6429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7pPr>
      <a:lvl8pPr marL="0" marR="0" indent="1600200" algn="r" defTabSz="6429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8pPr>
      <a:lvl9pPr marL="0" marR="0" indent="1828800" algn="r" defTabSz="6429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en.wikipedia.org/wiki/Wikipedia:Text_of_Creative_Commons_Attribution-ShareAlike_3.0_Unported_License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1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3.mov"/><Relationship Id="rId3" Type="http://schemas.microsoft.com/office/2007/relationships/media" Target="../media/media3.mov"/><Relationship Id="rId4" Type="http://schemas.openxmlformats.org/officeDocument/2006/relationships/image" Target="../media/image1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4.mov"/><Relationship Id="rId3" Type="http://schemas.microsoft.com/office/2007/relationships/media" Target="../media/media4.mov"/><Relationship Id="rId4" Type="http://schemas.openxmlformats.org/officeDocument/2006/relationships/image" Target="../media/image16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5.mov"/><Relationship Id="rId3" Type="http://schemas.microsoft.com/office/2007/relationships/media" Target="../media/media5.mov"/><Relationship Id="rId4" Type="http://schemas.openxmlformats.org/officeDocument/2006/relationships/image" Target="../media/image1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Introduction to Bioinformatics"/>
          <p:cNvSpPr txBox="1"/>
          <p:nvPr>
            <p:ph type="ctrTitle"/>
          </p:nvPr>
        </p:nvSpPr>
        <p:spPr>
          <a:xfrm>
            <a:off x="5100034" y="2482453"/>
            <a:ext cx="14716126" cy="2178844"/>
          </a:xfrm>
          <a:prstGeom prst="rect">
            <a:avLst/>
          </a:prstGeom>
        </p:spPr>
        <p:txBody>
          <a:bodyPr/>
          <a:lstStyle>
            <a:lvl1pPr defTabSz="321468">
              <a:tabLst>
                <a:tab pos="1041400" algn="l"/>
              </a:tabLst>
              <a:defRPr sz="6600">
                <a:effectLst>
                  <a:outerShdw sx="100000" sy="100000" kx="0" ky="0" algn="b" rotWithShape="0" blurRad="12700" dist="12700" dir="2700000">
                    <a:srgbClr val="FFFFFF">
                      <a:alpha val="50000"/>
                    </a:srgbClr>
                  </a:outerShdw>
                </a:effectLst>
              </a:defRPr>
            </a:lvl1pPr>
          </a:lstStyle>
          <a:p>
            <a:pPr/>
            <a:r>
              <a:t>Introduction to Bioinformatics</a:t>
            </a:r>
          </a:p>
        </p:txBody>
      </p:sp>
      <p:sp>
        <p:nvSpPr>
          <p:cNvPr id="147" name="Ali Sharifi-Zarchi"/>
          <p:cNvSpPr txBox="1"/>
          <p:nvPr>
            <p:ph type="subTitle" sz="quarter" idx="1"/>
          </p:nvPr>
        </p:nvSpPr>
        <p:spPr>
          <a:xfrm>
            <a:off x="5100034" y="7875984"/>
            <a:ext cx="14716126" cy="2178845"/>
          </a:xfrm>
          <a:prstGeom prst="rect">
            <a:avLst/>
          </a:prstGeom>
        </p:spPr>
        <p:txBody>
          <a:bodyPr/>
          <a:lstStyle/>
          <a:p>
            <a:pPr/>
            <a:r>
              <a:t>Ali Sharifi-Zarchi</a:t>
            </a:r>
          </a:p>
        </p:txBody>
      </p:sp>
      <p:sp>
        <p:nvSpPr>
          <p:cNvPr id="148" name="In the name of the most high"/>
          <p:cNvSpPr txBox="1"/>
          <p:nvPr/>
        </p:nvSpPr>
        <p:spPr>
          <a:xfrm>
            <a:off x="9089498" y="566854"/>
            <a:ext cx="6737198" cy="777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In the name of the most high</a:t>
            </a:r>
          </a:p>
        </p:txBody>
      </p:sp>
      <p:sp>
        <p:nvSpPr>
          <p:cNvPr id="149" name="Department of Computer Engineering, Sharif University of Technology"/>
          <p:cNvSpPr txBox="1"/>
          <p:nvPr/>
        </p:nvSpPr>
        <p:spPr>
          <a:xfrm>
            <a:off x="4376375" y="8851960"/>
            <a:ext cx="16163443" cy="1424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Department of Computer Engineering, Sharif University of Technology</a:t>
            </a:r>
          </a:p>
        </p:txBody>
      </p:sp>
      <p:sp>
        <p:nvSpPr>
          <p:cNvPr id="150" name="The contents including images and videos are from Bruce Alberts et al. Essential Cell Biology,…"/>
          <p:cNvSpPr txBox="1"/>
          <p:nvPr/>
        </p:nvSpPr>
        <p:spPr>
          <a:xfrm>
            <a:off x="4194194" y="11561777"/>
            <a:ext cx="16527806" cy="16186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3200"/>
            </a:pPr>
            <a:r>
              <a:t>The contents including images and videos are from Bruce Alberts et al. Essential Cell Biology, </a:t>
            </a:r>
          </a:p>
          <a:p>
            <a:pPr>
              <a:defRPr sz="3200"/>
            </a:pPr>
            <a:r>
              <a:t>unless indicated separately. </a:t>
            </a:r>
          </a:p>
          <a:p>
            <a:pPr>
              <a:defRPr b="1" sz="3200"/>
            </a:pPr>
            <a:r>
              <a:t>These s</a:t>
            </a:r>
            <a:r>
              <a:rPr>
                <a:solidFill>
                  <a:srgbClr val="323333"/>
                </a:solidFill>
              </a:rPr>
              <a:t>lides are available under the </a:t>
            </a:r>
            <a:r>
              <a:rPr>
                <a:hlinkClick r:id="rId2" invalidUrl="" action="" tgtFrame="" tooltip="" history="1" highlightClick="0" endSnd="0"/>
              </a:rPr>
              <a:t>Creative Commons Attribution License</a:t>
            </a:r>
            <a:r>
              <a:t>.</a:t>
            </a:r>
          </a:p>
        </p:txBody>
      </p:sp>
      <p:sp>
        <p:nvSpPr>
          <p:cNvPr id="151" name="Translation"/>
          <p:cNvSpPr txBox="1"/>
          <p:nvPr/>
        </p:nvSpPr>
        <p:spPr>
          <a:xfrm>
            <a:off x="5100034" y="3777795"/>
            <a:ext cx="14716126" cy="405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>
            <a:lvl1pPr>
              <a:tabLst>
                <a:tab pos="2095500" algn="l"/>
              </a:tabLst>
              <a:defRPr sz="132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1pPr>
          </a:lstStyle>
          <a:p>
            <a:pPr/>
            <a:r>
              <a:t>Translation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rans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Translation</a:t>
            </a:r>
          </a:p>
        </p:txBody>
      </p:sp>
      <p:pic>
        <p:nvPicPr>
          <p:cNvPr id="181" name="07.7 Translation I.mov" descr="07.7 Translation I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045980" y="3007508"/>
            <a:ext cx="13220729" cy="99155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399" fill="hold"/>
                                        <p:tgtEl>
                                          <p:spTgt spid="1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1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4-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4-Steps</a:t>
            </a:r>
          </a:p>
        </p:txBody>
      </p:sp>
      <p:pic>
        <p:nvPicPr>
          <p:cNvPr id="18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2108" y="3580850"/>
            <a:ext cx="7712425" cy="87688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82765" y="3314610"/>
            <a:ext cx="7442543" cy="93013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4-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4-Steps</a:t>
            </a:r>
          </a:p>
        </p:txBody>
      </p:sp>
      <p:pic>
        <p:nvPicPr>
          <p:cNvPr id="188" name="07.8 Translation II.mov" descr="07.8 Translation II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155354" y="3089539"/>
            <a:ext cx="13001979" cy="97514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153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ibosome Stru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Ribosome Structure</a:t>
            </a:r>
          </a:p>
        </p:txBody>
      </p:sp>
      <p:pic>
        <p:nvPicPr>
          <p:cNvPr id="19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72835" y="3058266"/>
            <a:ext cx="8567018" cy="98140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Atomic Perspectiv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Atomic Perspective</a:t>
            </a:r>
          </a:p>
        </p:txBody>
      </p:sp>
      <p:pic>
        <p:nvPicPr>
          <p:cNvPr id="194" name="07.9 Translation-Atomic View.mov" descr="07.9 Translation-Atomic View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566890" y="3238978"/>
            <a:ext cx="14178907" cy="94526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433" fill="hold"/>
                                        <p:tgtEl>
                                          <p:spTgt spid="1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4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94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olyribosom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Polyribosomes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4895" y="3164588"/>
            <a:ext cx="13513138" cy="96013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olyribosom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Polyribosomes</a:t>
            </a:r>
          </a:p>
        </p:txBody>
      </p:sp>
      <p:pic>
        <p:nvPicPr>
          <p:cNvPr id="200" name="07.10 Polyribosome.mov" descr="07.10 Polyribosome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923359" y="3144181"/>
            <a:ext cx="13465970" cy="100994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333" fill="hold"/>
                                        <p:tgtEl>
                                          <p:spTgt spid="2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0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0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ranslation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617219">
              <a:tabLst>
                <a:tab pos="2006600" algn="l"/>
              </a:tabLst>
              <a:defRPr sz="9024">
                <a:effectLst>
                  <a:outerShdw sx="100000" sy="100000" kx="0" ky="0" algn="b" rotWithShape="0" blurRad="24384" dist="24384" dir="2700000">
                    <a:srgbClr val="FFFFFF">
                      <a:alpha val="50000"/>
                    </a:srgbClr>
                  </a:outerShdw>
                </a:effectLst>
              </a:defRPr>
            </a:pPr>
            <a:r>
              <a:t>Translation: </a:t>
            </a:r>
          </a:p>
          <a:p>
            <a:pPr defTabSz="617219">
              <a:tabLst>
                <a:tab pos="2006600" algn="l"/>
              </a:tabLst>
              <a:defRPr sz="9024">
                <a:effectLst>
                  <a:outerShdw sx="100000" sy="100000" kx="0" ky="0" algn="b" rotWithShape="0" blurRad="24384" dist="24384" dir="2700000">
                    <a:srgbClr val="FFFFFF">
                      <a:alpha val="50000"/>
                    </a:srgbClr>
                  </a:outerShdw>
                </a:effectLst>
              </a:defRPr>
            </a:pPr>
            <a:r>
              <a:t>Making Proteins from RNA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Eukaryotic &amp; Prokaryot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Eukaryotic &amp; Prokaryotic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73897" y="3126263"/>
            <a:ext cx="14989162" cy="89685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64 -&gt; 20 Code Tab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64 -&gt; 20 Code Table</a:t>
            </a:r>
          </a:p>
        </p:txBody>
      </p:sp>
      <p:pic>
        <p:nvPicPr>
          <p:cNvPr id="15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6218" y="5377665"/>
            <a:ext cx="15660251" cy="29606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3 Possible Reading Fram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3 Possible Reading Frames</a:t>
            </a:r>
          </a:p>
        </p:txBody>
      </p:sp>
      <p:pic>
        <p:nvPicPr>
          <p:cNvPr id="1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39881" y="3457472"/>
            <a:ext cx="10232926" cy="90156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ransport-RNA (tRNA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transport-RNA (tRNA)</a:t>
            </a:r>
          </a:p>
        </p:txBody>
      </p:sp>
      <p:grpSp>
        <p:nvGrpSpPr>
          <p:cNvPr id="169" name="Group"/>
          <p:cNvGrpSpPr/>
          <p:nvPr/>
        </p:nvGrpSpPr>
        <p:grpSpPr>
          <a:xfrm>
            <a:off x="5271810" y="4004718"/>
            <a:ext cx="13657540" cy="6381564"/>
            <a:chOff x="0" y="0"/>
            <a:chExt cx="13657538" cy="6381563"/>
          </a:xfrm>
        </p:grpSpPr>
        <p:pic>
          <p:nvPicPr>
            <p:cNvPr id="167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4299312" cy="63815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8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283647" y="1103319"/>
              <a:ext cx="9373892" cy="52723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RN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tRNA</a:t>
            </a:r>
          </a:p>
        </p:txBody>
      </p:sp>
      <p:pic>
        <p:nvPicPr>
          <p:cNvPr id="172" name="07.6 tRNA.mov" descr="07.6 tRNA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177793" y="2979581"/>
            <a:ext cx="14957101" cy="9971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654" fill="hold"/>
                                        <p:tgtEl>
                                          <p:spTgt spid="1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2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72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pecific Enzymes for tRNA Synthe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Specific Enzymes for tRNA Synthesis</a:t>
            </a:r>
          </a:p>
        </p:txBody>
      </p:sp>
      <p:pic>
        <p:nvPicPr>
          <p:cNvPr id="1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56523" y="5151777"/>
            <a:ext cx="15795233" cy="56270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ibosom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Ribosomes</a:t>
            </a:r>
          </a:p>
        </p:txBody>
      </p:sp>
      <p:pic>
        <p:nvPicPr>
          <p:cNvPr id="17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88923" y="3605721"/>
            <a:ext cx="14361242" cy="87191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LinenBook">
  <a:themeElements>
    <a:clrScheme name="LinenBook">
      <a:dk1>
        <a:srgbClr val="363929"/>
      </a:dk1>
      <a:lt1>
        <a:srgbClr val="181039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6429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12700" dir="540000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6429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LinenBook">
  <a:themeElements>
    <a:clrScheme name="LinenBook">
      <a:dk1>
        <a:srgbClr val="000000"/>
      </a:dk1>
      <a:lt1>
        <a:srgbClr val="FFFFFF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6429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12700" dir="540000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6429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